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U3pxJDhezPlISCBp2u_ZswHaE_" ContentType="image/j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60" r:id="rId2"/>
    <p:sldId id="300" r:id="rId3"/>
    <p:sldId id="301" r:id="rId4"/>
    <p:sldId id="302" r:id="rId5"/>
    <p:sldId id="303" r:id="rId6"/>
    <p:sldId id="34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24" r:id="rId15"/>
    <p:sldId id="325" r:id="rId16"/>
    <p:sldId id="326" r:id="rId17"/>
    <p:sldId id="327" r:id="rId18"/>
    <p:sldId id="328" r:id="rId19"/>
    <p:sldId id="313" r:id="rId20"/>
    <p:sldId id="314" r:id="rId21"/>
    <p:sldId id="329" r:id="rId22"/>
    <p:sldId id="315" r:id="rId23"/>
    <p:sldId id="316" r:id="rId24"/>
    <p:sldId id="317" r:id="rId25"/>
    <p:sldId id="318" r:id="rId26"/>
    <p:sldId id="319" r:id="rId27"/>
    <p:sldId id="320" r:id="rId28"/>
    <p:sldId id="330" r:id="rId29"/>
    <p:sldId id="332" r:id="rId30"/>
    <p:sldId id="321" r:id="rId31"/>
    <p:sldId id="334" r:id="rId32"/>
    <p:sldId id="323" r:id="rId33"/>
    <p:sldId id="333" r:id="rId34"/>
    <p:sldId id="342" r:id="rId35"/>
    <p:sldId id="343" r:id="rId36"/>
    <p:sldId id="341" r:id="rId37"/>
    <p:sldId id="337" r:id="rId38"/>
    <p:sldId id="336" r:id="rId39"/>
    <p:sldId id="338" r:id="rId40"/>
    <p:sldId id="339" r:id="rId41"/>
    <p:sldId id="340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87432" autoAdjust="0"/>
  </p:normalViewPr>
  <p:slideViewPr>
    <p:cSldViewPr>
      <p:cViewPr varScale="1">
        <p:scale>
          <a:sx n="164" d="100"/>
          <a:sy n="164" d="100"/>
        </p:scale>
        <p:origin x="170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44FDD-CC50-4294-8AC5-8B37FA67645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B92BE-B928-427D-8552-81DBDAE2C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9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35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37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77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38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6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87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73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3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2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310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75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56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4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104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83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3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62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146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C={({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}),({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})}?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第二对边的处理：第一对边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zh-CN" altLang="en-US" dirty="0" smtClean="0"/>
              <a:t>处理完之后，从属于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而不属于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的边中任选一条，与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视为一对，然后常规处理即可。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5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5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1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96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474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82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1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850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66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43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44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26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88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714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阿尔法表示所提议的解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的个数是否至少为</a:t>
            </a:r>
            <a:r>
              <a:rPr lang="en-US" altLang="zh-CN" dirty="0" smtClean="0"/>
              <a:t>k</a:t>
            </a:r>
            <a:r>
              <a:rPr lang="zh-CN" altLang="en-US" dirty="0" smtClean="0"/>
              <a:t>。每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个一查。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贝塔检查图中任一边，是否两个端点同时被解</a:t>
            </a:r>
            <a:r>
              <a:rPr lang="en-US" altLang="zh-CN" dirty="0" smtClean="0"/>
              <a:t>S</a:t>
            </a:r>
            <a:r>
              <a:rPr lang="zh-CN" altLang="en-US" dirty="0" smtClean="0"/>
              <a:t>选中。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30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观察归约的两个视角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33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6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888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U3pxJDhezPlISCBp2u_ZswHaE_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1.w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20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62088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Chapter </a:t>
            </a:r>
            <a:r>
              <a:rPr lang="en-US" altLang="zh-CN" sz="60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8 </a:t>
            </a:r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</a:br>
            <a:r>
              <a:rPr lang="en-US" altLang="zh-CN" sz="6000" dirty="0" smtClean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NP-complete </a:t>
            </a:r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problems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467544" y="4120679"/>
            <a:ext cx="8229600" cy="161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Science, </a:t>
            </a:r>
            <a:r>
              <a:rPr lang="en-US" altLang="zh-CN" sz="2800" dirty="0" err="1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Yanshan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University</a:t>
            </a:r>
          </a:p>
          <a:p>
            <a:pPr algn="r"/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Wang </a:t>
            </a:r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Gang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3SAT: Find an assignment to a CNF that each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clauses contain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a graph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pairwise non-adjacent vertices.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Represent a clause with 3 literals by a triangle, a clause with 2 literals by a link, with vertices labeled literals in the clause. Put an edge between any two vertices that correspond to opposite literals.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set to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clauses.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a vertex that correspond to a truth literal from each triangle and link, then we can get an independent set, and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versa.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3SAT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10188"/>
              </p:ext>
            </p:extLst>
          </p:nvPr>
        </p:nvGraphicFramePr>
        <p:xfrm>
          <a:off x="1907704" y="3284984"/>
          <a:ext cx="5067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0" name="Equation" r:id="rId4" imgW="5067000" imgH="304560" progId="Equation.DSMT4">
                  <p:embed/>
                </p:oleObj>
              </mc:Choice>
              <mc:Fallback>
                <p:oleObj name="Equation" r:id="rId4" imgW="5067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7704" y="3284984"/>
                        <a:ext cx="5067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3645024"/>
            <a:ext cx="5680710" cy="18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reductions: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Vertex: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independent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independent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each edge in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either has its two endpoints in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crosses the vertex cut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That is to say,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touches all the edges. So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vertex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set, then it contains some edge, which can not be covered by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Clique:</a:t>
            </a: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independent set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graph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clique in the complementary 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Cover, and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903373"/>
            <a:ext cx="2604867" cy="1208475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67208"/>
              </p:ext>
            </p:extLst>
          </p:nvPr>
        </p:nvGraphicFramePr>
        <p:xfrm>
          <a:off x="928712" y="4138608"/>
          <a:ext cx="28892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8" name="Equation" r:id="rId5" imgW="289462" imgH="202687" progId="Equation.DSMT4">
                  <p:embed/>
                </p:oleObj>
              </mc:Choice>
              <mc:Fallback>
                <p:oleObj name="Equation" r:id="rId5" imgW="289462" imgH="2026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8712" y="4138608"/>
                        <a:ext cx="288925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206674"/>
              </p:ext>
            </p:extLst>
          </p:nvPr>
        </p:nvGraphicFramePr>
        <p:xfrm>
          <a:off x="1573479" y="5752312"/>
          <a:ext cx="228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9" name="Equation" r:id="rId7" imgW="228600" imgH="291960" progId="Equation.DSMT4">
                  <p:embed/>
                </p:oleObj>
              </mc:Choice>
              <mc:Fallback>
                <p:oleObj name="Equation" r:id="rId7" imgW="2286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3479" y="5752312"/>
                        <a:ext cx="2286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reductions: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onstrained 3SAT: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appears in more than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 clauses;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 literals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appears in more than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 clauses.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Suppose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in the 3SAT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instance, variable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appears in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3 clauses. Then replace its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appearance by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appearance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literals are still positive literals, and negative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literals are still negative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literals. Finally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add the clauses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3SAT  Constrained 3SAT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40761"/>
              </p:ext>
            </p:extLst>
          </p:nvPr>
        </p:nvGraphicFramePr>
        <p:xfrm>
          <a:off x="1579563" y="3992736"/>
          <a:ext cx="4241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5" name="Equation" r:id="rId4" imgW="4241520" imgH="660240" progId="Equation.DSMT4">
                  <p:embed/>
                </p:oleObj>
              </mc:Choice>
              <mc:Fallback>
                <p:oleObj name="Equation" r:id="rId4" imgW="424152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9563" y="3992736"/>
                        <a:ext cx="4241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2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EDF50A3-C947-4486-BA39-119656B8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22193"/>
            <a:ext cx="3773805" cy="3687127"/>
          </a:xfrm>
          <a:prstGeom prst="rect">
            <a:avLst/>
          </a:prstGeo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variables,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variable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introduce a dual states gadget, which is a set of four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triples, each represented by a triangular node joining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girl, and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pet. (2 boys, 2 girls, 4 pets)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1, choose the two red triples.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The pets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left.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two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triples.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The pets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left.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Constrained 3SAT  3DM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2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                        , introduce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boy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new girl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introduce three new triples to include them,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for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literal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clause. And the pets in these triples must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three ways whereby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clause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satisfied: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literal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compatible with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is satisfied by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literal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gadget for the variable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two red triples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are chosen. So the clause children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matched with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constrained 3SAT, no literal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appears more than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twice, and so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gadget has enough pets, two for positive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occurrences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two for negative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literal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baseline="-6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baseline="-6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literal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400" baseline="-6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400" baseline="-6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0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Constrained 3SAT  3DM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5217ADA4-7153-4F98-A70B-35973089F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50522"/>
              </p:ext>
            </p:extLst>
          </p:nvPr>
        </p:nvGraphicFramePr>
        <p:xfrm>
          <a:off x="2826336" y="4974316"/>
          <a:ext cx="222249" cy="30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7" name="Equation" r:id="rId4" imgW="139680" imgH="190440" progId="Equation.DSMT4">
                  <p:embed/>
                </p:oleObj>
              </mc:Choice>
              <mc:Fallback>
                <p:oleObj name="Equation" r:id="rId4" imgW="139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6336" y="4974316"/>
                        <a:ext cx="222249" cy="303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561363"/>
              </p:ext>
            </p:extLst>
          </p:nvPr>
        </p:nvGraphicFramePr>
        <p:xfrm>
          <a:off x="1494516" y="2948240"/>
          <a:ext cx="148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8" name="Equation" r:id="rId6" imgW="1485720" imgH="304560" progId="Equation.DSMT4">
                  <p:embed/>
                </p:oleObj>
              </mc:Choice>
              <mc:Fallback>
                <p:oleObj name="Equation" r:id="rId6" imgW="1485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4516" y="2948240"/>
                        <a:ext cx="148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668567"/>
              </p:ext>
            </p:extLst>
          </p:nvPr>
        </p:nvGraphicFramePr>
        <p:xfrm>
          <a:off x="3025829" y="1274584"/>
          <a:ext cx="148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9" name="Equation" r:id="rId8" imgW="1485720" imgH="304560" progId="Equation.DSMT4">
                  <p:embed/>
                </p:oleObj>
              </mc:Choice>
              <mc:Fallback>
                <p:oleObj name="Equation" r:id="rId8" imgW="14857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25829" y="1274584"/>
                        <a:ext cx="148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1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Garbage collection.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Now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pets are matched by the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clauses. There are still 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unmatched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variable gadgets. Add 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new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boy-girl couples that are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animal lovers, and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them by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triples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all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pets!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Each clause contains ≥ 2 literals. Thus the number of literals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Each variable appears ≤ 3 times. So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F00FF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boys =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girls =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pets = 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gadget triples;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(≤ 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clauses;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triples to collect garbage.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3SAT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 is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satisfiable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3DM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 has a matching of size 4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Constrained 3SAT  3DM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5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92" y="1323295"/>
            <a:ext cx="7443216" cy="4584954"/>
          </a:xfrm>
          <a:prstGeom prst="rect">
            <a:avLst/>
          </a:prstGeo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Font typeface="+mj-lt"/>
              <a:buAutoNum type="arabicPeriod" startAt="3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F00FF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. The garbage triples are not drawn.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Constrained 3SAT  3DM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577588"/>
              </p:ext>
            </p:extLst>
          </p:nvPr>
        </p:nvGraphicFramePr>
        <p:xfrm>
          <a:off x="1475656" y="5969576"/>
          <a:ext cx="2451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1" name="Equation" r:id="rId5" imgW="2450880" imgH="304560" progId="Equation.DSMT4">
                  <p:embed/>
                </p:oleObj>
              </mc:Choice>
              <mc:Fallback>
                <p:oleObj name="Equation" r:id="rId5" imgW="2450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5656" y="5969576"/>
                        <a:ext cx="2451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problem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 yes-no.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solution.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problem: Find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Satisfiability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satisfying truth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to the given CNF.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Horn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formula: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clauses contain at most one positive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literal.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2SAT: 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clauses contain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 most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2 literals.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3SAT: 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clauses contain at most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literals.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E3SAT: 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clauses contain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exactly 3 literals.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SAT: Find 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satisfy the most clauses.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Hamiltonian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path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problem: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 a path that visits each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vertex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exactly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once.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Eulerian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trail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problem: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 a trace that visits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each edge exactly once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TSP: Find a shortest Hamiltonian cycle.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MST: 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460474"/>
              </p:ext>
            </p:extLst>
          </p:nvPr>
        </p:nvGraphicFramePr>
        <p:xfrm>
          <a:off x="1580356" y="2613616"/>
          <a:ext cx="529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5" name="Equation" r:id="rId4" imgW="5295600" imgH="304560" progId="Equation.DSMT4">
                  <p:embed/>
                </p:oleObj>
              </mc:Choice>
              <mc:Fallback>
                <p:oleObj name="Equation" r:id="rId4" imgW="5295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0356" y="2613616"/>
                        <a:ext cx="529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5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3DM: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boys,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girls,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pets, and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boy-girl-pet triples.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A with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entries, and we must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vector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such that the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Ax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satisfied.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Introduce 0-1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triple, where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means that the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 is chosen for the matching, and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means not.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boy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(girl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suppose that the triples containing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those numbered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,…,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introduce the equation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1400" baseline="-60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∙∙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∙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1400" i="1" baseline="-6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that exactly one of these triples must be included in the matching.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 is a 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matrix. Each row corresponds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vertex,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column corresponds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triple.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3DM  ZOE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4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3DM: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boys,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girls,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pets, and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boy-girl-pet triples.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A with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entries, and we must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vector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such that the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Ax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satisfied.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3DM  ZOE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0" y="2895947"/>
            <a:ext cx="72771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A with 0-1 entries,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column vector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satisfy Ax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Sum: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subset of a given set of integers that adds up to a target sum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(1 equation, arbitrary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special cases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ILP. View 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column selection vector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matrix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and view each column of A as a binary number. This gives a subset sum problem.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ZOE  Subset Sum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83693"/>
              </p:ext>
            </p:extLst>
          </p:nvPr>
        </p:nvGraphicFramePr>
        <p:xfrm>
          <a:off x="2051720" y="3789040"/>
          <a:ext cx="29718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5" name="Equation" r:id="rId4" imgW="2971800" imgH="2260440" progId="Equation.DSMT4">
                  <p:embed/>
                </p:oleObj>
              </mc:Choice>
              <mc:Fallback>
                <p:oleObj name="Equation" r:id="rId4" imgW="297180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3789040"/>
                        <a:ext cx="29718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9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to general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situations: 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useful and common way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-hardness.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3SAT → SAT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Cover → Set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ILP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Reduction:</a:t>
            </a: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For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each variable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add the inequalities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7360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ZOE  ILP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0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Hamiltonian Cycle with Paired Edges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pairs of edges. We seek a cycle that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visits all vertices once,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Hamiltonian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should, and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for every pair of edges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traverses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exactly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ZOE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Hamiltonian Cycle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Paired Edges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Hamiltonian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Cycle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ZOE  Hamiltonian Cycle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89662"/>
            <a:ext cx="4015740" cy="31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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A with 0-1 entries, find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x =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satisfy Ax =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1: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equation,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for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appearing in it,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pair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e'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edge corresponding to the appearance of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edge corresponding 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assignment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ZOE  Hamiltonian Cycle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09" y="3118445"/>
            <a:ext cx="6608499" cy="32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2: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8.12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gadget for enforcing paired behavior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C={({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}),({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})}?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ZOE  Hamiltonian Cycle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8" y="1700808"/>
            <a:ext cx="7740000" cy="31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101781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cut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cut with the least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edges.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Balanced cut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problem: The two vertex subsets are of similar size.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linear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(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restricted to be integers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Zero-One Equations 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ZOE): Ax =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Bipartite matching problem: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Three-dimensional matching problem(3DM): Find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triples out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triples in a tripartite graph with 3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vertices,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two of which are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adjacent.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vertices, 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which are adjacent.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cover: A set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vertices that cover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(touch) every edge.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Sum problem: Find 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of a given set of integers that adds up to a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sum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2299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7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construct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TSP instance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contains all the possible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 edges;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1"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1"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</a:t>
            </a:r>
            <a:r>
              <a:rPr kumimoji="1"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=1; else 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kumimoji="1"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=1+</a:t>
            </a:r>
            <a:r>
              <a:rPr kumimoji="1"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 (</a:t>
            </a:r>
            <a:r>
              <a:rPr kumimoji="1"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is an integer &gt; 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(3)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budget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Hamiltonian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cycle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cycle in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tour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length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Hamiltonian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G'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length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kumimoji="1"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</a:t>
            </a:r>
            <a:r>
              <a:rPr kumimoji="1" lang="el-GR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l-GR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1, then all distances are either 1 or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2. So this TSP instance satisfies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triangle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inequality. It can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be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efficiently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approximated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kumimoji="1"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&gt; 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triangle inequality may be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satisfied.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Either there is a solution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all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kumimoji="1"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kumimoji="1"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</a:t>
            </a:r>
            <a:r>
              <a:rPr lang="en-US" altLang="zh-CN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property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implies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that, unless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has approximation ratio better than 1+</a:t>
            </a:r>
            <a:r>
              <a:rPr kumimoji="1" lang="el-GR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α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→ ∞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Hamiltonian Cycle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TSP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reductions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斯蒂芬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库克：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1939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年生于纽约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1966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年哈佛数学博士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长期执教于加拿大多伦多大学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1971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年发现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完全性，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1982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年获图灵奖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SAT (Cook theorem)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53DD142-DA30-49B6-AA57-BE8ED09A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5" y="3206683"/>
            <a:ext cx="3611880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王浩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(1921-1995)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：济南人，数理逻辑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家。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1939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年，西南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联大哲学心理学系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1943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年，清华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哲学部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1946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年，哈佛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在昆明受教于金岳霖、沈有鼎、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王宪钧，在哈佛一年完成博士论文。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数学定理机器证明的先驱者。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IBM704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计算机，仅用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分钟就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证明了罗素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数学原理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命题。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哥德尔好友，著有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哥德尔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逻辑之旅：从歌德尔到哲学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SAT (Cook theorem)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25" y="1592411"/>
            <a:ext cx="2880000" cy="190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04" y="3645024"/>
            <a:ext cx="2880000" cy="18900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1587184"/>
            <a:ext cx="2880000" cy="1908000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08932" y="1589616"/>
            <a:ext cx="2880000" cy="1908000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508932" y="1593008"/>
            <a:ext cx="2880000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6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哥德尔成功的事实还提醒我们，一个人天赋再高，想获得一点真重要真耐久的成绩，必须对外界诱惑保持清醒的头脑，永不懈怠地埋头苦干。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——《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哥德尔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序言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Given a circuit,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truth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for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unknown inputs such that the output gate evaluates 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report that no such assignment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exists. 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SAT (Cook theorem)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348880"/>
            <a:ext cx="3688080" cy="3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gate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circuit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create a variable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we model the effect of the gate using a few clauses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finish up, force the output gate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adding the clause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711141"/>
              </p:ext>
            </p:extLst>
          </p:nvPr>
        </p:nvGraphicFramePr>
        <p:xfrm>
          <a:off x="1259632" y="4874581"/>
          <a:ext cx="5016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1" name="Equation" r:id="rId4" imgW="5016240" imgH="342720" progId="Equation.DSMT4">
                  <p:embed/>
                </p:oleObj>
              </mc:Choice>
              <mc:Fallback>
                <p:oleObj name="Equation" r:id="rId4" imgW="50162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632" y="4874581"/>
                        <a:ext cx="5016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58" y="2319759"/>
            <a:ext cx="6527102" cy="248907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4689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4004 Visual Transistor-level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 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ntel 4004 Visual Transistor-level Simulation F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375" r="11856"/>
          <a:stretch/>
        </p:blipFill>
        <p:spPr>
          <a:xfrm>
            <a:off x="1259632" y="1700808"/>
            <a:ext cx="6318664" cy="45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76" y="1631796"/>
            <a:ext cx="3688080" cy="3741420"/>
          </a:xfrm>
          <a:prstGeom prst="rect">
            <a:avLst/>
          </a:prstGeo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problem in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instance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proposed solution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checks whether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solution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polynomial in |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|.</a:t>
            </a:r>
          </a:p>
          <a:p>
            <a:pPr marL="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onstruct a circuit 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time,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inputs are the bits of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inputs are the bits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is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really a solution.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 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and instance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weight capacity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weight vector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values vector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items.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Instance: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2,3,4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and instance size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0800" indent="-273600">
              <a:lnSpc>
                <a:spcPct val="11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Binary, </a:t>
            </a:r>
            <a:r>
              <a:rPr lang="en-US" altLang="zh-CN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18+6",":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,10,11,100,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</a:p>
          <a:p>
            <a:pPr marL="820800" indent="-273600">
              <a:lnSpc>
                <a:spcPct val="11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Unary, </a:t>
            </a:r>
            <a:r>
              <a:rPr lang="en-US" altLang="zh-CN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27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+6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",":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111111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,11,111,1111,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11111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0800" indent="-273600">
              <a:lnSpc>
                <a:spcPct val="110000"/>
              </a:lnSpc>
              <a:spcBef>
                <a:spcPts val="0"/>
              </a:spcBef>
              <a:buClr>
                <a:srgbClr val="7030A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=1010000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=1…1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(eighty 1):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80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0800" indent="-273600">
              <a:lnSpc>
                <a:spcPct val="110000"/>
              </a:lnSpc>
              <a:spcBef>
                <a:spcPts val="0"/>
              </a:spcBef>
              <a:buClr>
                <a:srgbClr val="7030A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 algorithm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8208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(polynomial time):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can be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solved in time polynomial in </a:t>
            </a:r>
            <a:r>
              <a:rPr lang="en-US" altLang="zh-CN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(nondeterministic polynomial time):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"yes" instances have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proofs verifiable in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polynomial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24734"/>
              </p:ext>
            </p:extLst>
          </p:nvPr>
        </p:nvGraphicFramePr>
        <p:xfrm>
          <a:off x="4876508" y="3266128"/>
          <a:ext cx="1028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4" name="Equation" r:id="rId4" imgW="1028520" imgH="355320" progId="Equation.DSMT4">
                  <p:embed/>
                </p:oleObj>
              </mc:Choice>
              <mc:Fallback>
                <p:oleObj name="Equation" r:id="rId4" imgW="10285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508" y="3266128"/>
                        <a:ext cx="1028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385799"/>
              </p:ext>
            </p:extLst>
          </p:nvPr>
        </p:nvGraphicFramePr>
        <p:xfrm>
          <a:off x="6014280" y="3268672"/>
          <a:ext cx="977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5" name="Equation" r:id="rId6" imgW="977760" imgH="355320" progId="Equation.DSMT4">
                  <p:embed/>
                </p:oleObj>
              </mc:Choice>
              <mc:Fallback>
                <p:oleObj name="Equation" r:id="rId6" imgW="9777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4280" y="3268672"/>
                        <a:ext cx="977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6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0880" y="1700719"/>
            <a:ext cx="7160935" cy="313932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Algorithm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Input: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matrix of a graph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bits.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a 0-1 vector indicating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proposed independent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bits.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Output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Whether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really an independent set or not.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(the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number of 1 in 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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all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vertices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indicated by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not adjacent to each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other)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true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else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return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false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vertices,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 of size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 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333328"/>
              </p:ext>
            </p:extLst>
          </p:nvPr>
        </p:nvGraphicFramePr>
        <p:xfrm>
          <a:off x="5580112" y="2078038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1" name="Equation" r:id="rId4" imgW="304560" imgH="355320" progId="Equation.DSMT4">
                  <p:embed/>
                </p:oleObj>
              </mc:Choice>
              <mc:Fallback>
                <p:oleObj name="Equation" r:id="rId4" imgW="3045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0112" y="2078038"/>
                        <a:ext cx="30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0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vertices,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set of size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=  (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endParaRPr lang="el-GR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NP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Circuit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 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20" y="1556792"/>
            <a:ext cx="2211680" cy="1621125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35884"/>
              </p:ext>
            </p:extLst>
          </p:nvPr>
        </p:nvGraphicFramePr>
        <p:xfrm>
          <a:off x="916504" y="2613025"/>
          <a:ext cx="251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9" name="Equation" r:id="rId5" imgW="2514600" imgH="304560" progId="Equation.DSMT4">
                  <p:embed/>
                </p:oleObj>
              </mc:Choice>
              <mc:Fallback>
                <p:oleObj name="Equation" r:id="rId5" imgW="2514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6504" y="2613025"/>
                        <a:ext cx="2514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26652"/>
              </p:ext>
            </p:extLst>
          </p:nvPr>
        </p:nvGraphicFramePr>
        <p:xfrm>
          <a:off x="938213" y="3341688"/>
          <a:ext cx="59055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0" name="Equation" r:id="rId7" imgW="5905440" imgH="596880" progId="Equation.DSMT4">
                  <p:embed/>
                </p:oleObj>
              </mc:Choice>
              <mc:Fallback>
                <p:oleObj name="Equation" r:id="rId7" imgW="59054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8213" y="3341688"/>
                        <a:ext cx="59055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861767"/>
              </p:ext>
            </p:extLst>
          </p:nvPr>
        </p:nvGraphicFramePr>
        <p:xfrm>
          <a:off x="940364" y="3937000"/>
          <a:ext cx="5905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1" name="Equation" r:id="rId9" imgW="5905440" imgH="355320" progId="Equation.DSMT4">
                  <p:embed/>
                </p:oleObj>
              </mc:Choice>
              <mc:Fallback>
                <p:oleObj name="Equation" r:id="rId9" imgW="59054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0364" y="3937000"/>
                        <a:ext cx="5905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555795"/>
              </p:ext>
            </p:extLst>
          </p:nvPr>
        </p:nvGraphicFramePr>
        <p:xfrm>
          <a:off x="1703328" y="4237038"/>
          <a:ext cx="1168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2" name="Equation" r:id="rId11" imgW="1168200" imgH="355320" progId="Equation.DSMT4">
                  <p:embed/>
                </p:oleObj>
              </mc:Choice>
              <mc:Fallback>
                <p:oleObj name="Equation" r:id="rId11" imgW="11682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03328" y="4237038"/>
                        <a:ext cx="1168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40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problems, easy problems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xmlns="" id="{E6B21294-E109-4846-9AE8-78C7C16C2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15090"/>
              </p:ext>
            </p:extLst>
          </p:nvPr>
        </p:nvGraphicFramePr>
        <p:xfrm>
          <a:off x="971599" y="1740997"/>
          <a:ext cx="7200802" cy="39922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401">
                  <a:extLst>
                    <a:ext uri="{9D8B030D-6E8A-4147-A177-3AD203B41FA5}">
                      <a16:colId xmlns:a16="http://schemas.microsoft.com/office/drawing/2014/main" xmlns="" val="195210567"/>
                    </a:ext>
                  </a:extLst>
                </a:gridCol>
                <a:gridCol w="3600401">
                  <a:extLst>
                    <a:ext uri="{9D8B030D-6E8A-4147-A177-3AD203B41FA5}">
                      <a16:colId xmlns:a16="http://schemas.microsoft.com/office/drawing/2014/main" xmlns="" val="344445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 Problems (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</a:t>
                      </a:r>
                      <a:r>
                        <a:rPr lang="en-US" altLang="zh-CN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-complete)</a:t>
                      </a:r>
                      <a:endParaRPr lang="zh-CN" altLang="en-US" sz="2000" b="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Problems (</a:t>
                      </a:r>
                      <a:r>
                        <a:rPr lang="en-US" altLang="zh-CN" sz="2000" b="1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b="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8177836"/>
                  </a:ext>
                </a:extLst>
              </a:tr>
              <a:tr h="426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3SAT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2SAT, Horn SAT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050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TSP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75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Longest Path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Shortest Path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942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Bipartite Matching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242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Knapsack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Knapsack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454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Independent Set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Independent Set</a:t>
                      </a:r>
                      <a:r>
                        <a:rPr lang="zh-CN" altLang="en-US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Trees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211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Linear Programming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Programming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37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Hamiltonian Path 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Eulerian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Trail 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517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 Cut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strike="noStrike" kern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Cut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17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2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Translate one problem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-hard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reduced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it.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-complete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NPC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∩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-hard.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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Factoring</a:t>
            </a: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61" y="1628799"/>
            <a:ext cx="7740000" cy="15153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005064"/>
            <a:ext cx="3211359" cy="2042618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4007184"/>
            <a:ext cx="3211359" cy="2042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7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reductions: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Reduction: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Suppose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clauses on the right are all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Then 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one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literals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be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true. Otherwise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have to be true, which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force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true, and so on, eventually falsifying the last clause. But this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∙∙∙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∙∙∙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satisfied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some 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must be true. Set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to true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and the rest to false. This ensures that the clauses on the right are all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satisfied.</a:t>
            </a:r>
          </a:p>
          <a:p>
            <a:pPr marL="547200" indent="-2736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 = 0, then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formula is satisfied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SAT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3SAT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713432"/>
              </p:ext>
            </p:extLst>
          </p:nvPr>
        </p:nvGraphicFramePr>
        <p:xfrm>
          <a:off x="899592" y="1640448"/>
          <a:ext cx="7975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8" name="Equation" r:id="rId4" imgW="7975440" imgH="736560" progId="Equation.DSMT4">
                  <p:embed/>
                </p:oleObj>
              </mc:Choice>
              <mc:Fallback>
                <p:oleObj name="Equation" r:id="rId4" imgW="79754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1640448"/>
                        <a:ext cx="79756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958975"/>
              </p:ext>
            </p:extLst>
          </p:nvPr>
        </p:nvGraphicFramePr>
        <p:xfrm>
          <a:off x="917064" y="2636912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9" name="Equation" r:id="rId6" imgW="291960" imgH="203040" progId="Equation.DSMT4">
                  <p:embed/>
                </p:oleObj>
              </mc:Choice>
              <mc:Fallback>
                <p:oleObj name="Equation" r:id="rId6" imgW="291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7064" y="2636912"/>
                        <a:ext cx="292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663790"/>
              </p:ext>
            </p:extLst>
          </p:nvPr>
        </p:nvGraphicFramePr>
        <p:xfrm>
          <a:off x="1116112" y="5288160"/>
          <a:ext cx="7315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00" name="Equation" r:id="rId8" imgW="7315200" imgH="330120" progId="Equation.DSMT4">
                  <p:embed/>
                </p:oleObj>
              </mc:Choice>
              <mc:Fallback>
                <p:oleObj name="Equation" r:id="rId8" imgW="73152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6112" y="5288160"/>
                        <a:ext cx="7315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0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reductions: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NP-complete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5" y="1553894"/>
            <a:ext cx="7559030" cy="49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13912</TotalTime>
  <Words>2858</Words>
  <Application>Microsoft Office PowerPoint</Application>
  <PresentationFormat>全屏显示(4:3)</PresentationFormat>
  <Paragraphs>375</Paragraphs>
  <Slides>41</Slides>
  <Notes>40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华文楷体</vt:lpstr>
      <vt:lpstr>华文新魏</vt:lpstr>
      <vt:lpstr>华文行楷</vt:lpstr>
      <vt:lpstr>楷体</vt:lpstr>
      <vt:lpstr>宋体</vt:lpstr>
      <vt:lpstr>Arial</vt:lpstr>
      <vt:lpstr>Calibri</vt:lpstr>
      <vt:lpstr>Candara</vt:lpstr>
      <vt:lpstr>Euclid Symbol</vt:lpstr>
      <vt:lpstr>Symbol</vt:lpstr>
      <vt:lpstr>Times New Roman</vt:lpstr>
      <vt:lpstr>Wingdings</vt:lpstr>
      <vt:lpstr>波形</vt:lpstr>
      <vt:lpstr>Equation</vt:lpstr>
      <vt:lpstr>MathType 7.0 Equation</vt:lpstr>
      <vt:lpstr>Chapter 8  NP-complete 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User</cp:lastModifiedBy>
  <cp:revision>1001</cp:revision>
  <dcterms:modified xsi:type="dcterms:W3CDTF">2021-11-07T18:13:03Z</dcterms:modified>
</cp:coreProperties>
</file>